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25886"/>
    <a:srgbClr val="D6E2F0"/>
    <a:srgbClr val="F5F8FB"/>
    <a:srgbClr val="C9DCF3"/>
    <a:srgbClr val="B3C9E3"/>
    <a:srgbClr val="DAE3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1" autoAdjust="0"/>
    <p:restoredTop sz="94660"/>
  </p:normalViewPr>
  <p:slideViewPr>
    <p:cSldViewPr snapToGrid="0">
      <p:cViewPr varScale="1">
        <p:scale>
          <a:sx n="89" d="100"/>
          <a:sy n="89" d="100"/>
        </p:scale>
        <p:origin x="114" y="4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58ABF0-E25C-4302-8226-1B5197DFC7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19379C4-43E0-4378-92C8-BA5C322848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36C91D-FA7F-42D1-81A4-4CC9AA8D2B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A4EB8-3659-435A-8F47-EB5511636272}" type="datetimeFigureOut">
              <a:rPr lang="en-GB" smtClean="0"/>
              <a:t>28/04/2021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DFF13A-4BEE-411C-A969-68A72E791F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0A66AC-DF66-4781-B0B5-EA59F9D7F0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BCA9D-996D-4273-B005-1E543165FF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41871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C82835-30B3-4A2E-A724-7482ACA96D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5BF822D-53E3-4F0C-813E-DFDD583AEA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DD043A-2851-4C0E-83BF-75CEE7D668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A4EB8-3659-435A-8F47-EB5511636272}" type="datetimeFigureOut">
              <a:rPr lang="en-GB" smtClean="0"/>
              <a:t>28/04/2021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A4B74F-BFB7-40B7-B60F-0380CB15E1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E0A8EC-9FBC-4EB8-9CED-41FB76372B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BCA9D-996D-4273-B005-1E543165FF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75996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66C705B-38FC-4DA1-B5DB-18865B0023A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A1694AE-AB6C-49F5-A943-F8F9E6EAE5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2E6CF3-F4FE-4C2F-8D8E-47DC3BF8C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A4EB8-3659-435A-8F47-EB5511636272}" type="datetimeFigureOut">
              <a:rPr lang="en-GB" smtClean="0"/>
              <a:t>28/04/2021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17D3DC-E587-41EC-9639-9CFBE078E3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DCAB2A-7084-4352-B5D9-44AC841C57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BCA9D-996D-4273-B005-1E543165FF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6983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05CAA1-DA09-47DF-8EA8-4D662EC958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9B2F4B-D04B-4C0B-BA80-7E61877476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F1570D-235D-4175-A159-D36E8CF50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A4EB8-3659-435A-8F47-EB5511636272}" type="datetimeFigureOut">
              <a:rPr lang="en-GB" smtClean="0"/>
              <a:t>28/04/2021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5D534B-7E55-4945-A05C-84A40CE575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112D15-3354-496D-A4AA-F9B2564589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BCA9D-996D-4273-B005-1E543165FF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49508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C8B10B-8F40-40B5-9CE1-5F4C1994BA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B5A358-22E1-487C-83CA-5B55AC259B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B4941B-FD8A-4001-9BAB-449402ABED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A4EB8-3659-435A-8F47-EB5511636272}" type="datetimeFigureOut">
              <a:rPr lang="en-GB" smtClean="0"/>
              <a:t>28/04/2021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D1C649-ADD8-4F9F-A567-9E182308AF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76AB27-5793-4F69-9E85-7AE51BDD27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BCA9D-996D-4273-B005-1E543165FF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61329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4C2762-0472-44E7-8603-25009E48C5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70F691-BB57-48B5-A60D-93FE7F7C932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E1FEB0-E175-4296-A528-20D4950E32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A70E75-2030-4368-B11F-82EB8A971E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A4EB8-3659-435A-8F47-EB5511636272}" type="datetimeFigureOut">
              <a:rPr lang="en-GB" smtClean="0"/>
              <a:t>28/04/2021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BC5F4C0-A1D4-4F31-931B-B1F40089A7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A29565C-03B6-4E8F-9631-6B39A4750C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BCA9D-996D-4273-B005-1E543165FF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10718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5FEB01-0DAC-4091-9B3D-EEF743B467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8F06F26-8AD9-40D3-8938-1F2700447C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BFD1B1E-BFD7-4D13-91AF-9AEEF4678F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1AF7FBF-9DC8-4179-AA07-C70E8796F53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E6ADEF7-5064-4DA1-94DF-B2E7A3B8AD6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BD4CD04-61D4-42AE-8564-49822A6659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A4EB8-3659-435A-8F47-EB5511636272}" type="datetimeFigureOut">
              <a:rPr lang="en-GB" smtClean="0"/>
              <a:t>28/04/2021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080A3D-BB1E-4211-B243-FCBAFAA4C2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310623B-9EE3-4701-9808-E9063141D7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BCA9D-996D-4273-B005-1E543165FF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70170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AA94DA-F4ED-4EB2-BCCB-5FD4F21A23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7B1E542-CDEE-4DF6-A3C4-FA8A1980C7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A4EB8-3659-435A-8F47-EB5511636272}" type="datetimeFigureOut">
              <a:rPr lang="en-GB" smtClean="0"/>
              <a:t>28/04/2021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AA184C6-29B1-4670-8E7F-0DCE308A02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8719A4E-705A-4A2D-A67C-2B2E68B5FA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BCA9D-996D-4273-B005-1E543165FF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51687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959CE8F-9EF9-4DC4-AAFB-8D617BED25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A4EB8-3659-435A-8F47-EB5511636272}" type="datetimeFigureOut">
              <a:rPr lang="en-GB" smtClean="0"/>
              <a:t>28/04/2021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DD49B75-0098-405C-B3C0-1F3348899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F489FF-7FE2-4FB8-8612-A32D1A742D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BCA9D-996D-4273-B005-1E543165FF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07273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B9EF19-29D9-4E1C-A906-5E547B8A68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6010B2-D5C3-4852-979D-FE02665606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E0F560B-A273-403A-AA15-65DA3B506E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9E2762-7F8E-4A91-87CB-6F7AC4ED6D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A4EB8-3659-435A-8F47-EB5511636272}" type="datetimeFigureOut">
              <a:rPr lang="en-GB" smtClean="0"/>
              <a:t>28/04/2021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552762-135A-49C1-B917-79EF2EC7C0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7528B84-2E5A-488B-86C8-123BDBE386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BCA9D-996D-4273-B005-1E543165FF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07592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611718-6F7B-460B-BA01-D3BFE49AF6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B449BC3-D3D0-4477-8B7B-76F2647FD81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9BF7820-5578-4980-B73A-34C1C0A44C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3B4338-686E-415D-9FF3-5FD86C6806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A4EB8-3659-435A-8F47-EB5511636272}" type="datetimeFigureOut">
              <a:rPr lang="en-GB" smtClean="0"/>
              <a:t>28/04/2021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35DFB0-8094-4338-A7D6-91CB0D01CE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1F12637-2349-48AA-8040-D110B60D58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BCA9D-996D-4273-B005-1E543165FF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05225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9D38FFE-F1FD-4B97-A01B-A39B5A0026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4EA70E-9CC4-4D50-B4A3-DCF9A4E699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CD4D54-3E36-4549-9DAF-A36567CD9AE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2A4EB8-3659-435A-8F47-EB5511636272}" type="datetimeFigureOut">
              <a:rPr lang="en-GB" smtClean="0"/>
              <a:t>28/04/2021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1560DD-40F9-4BD8-905C-7E6F6B2383A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849F29-9D20-46D5-A910-667649D6BF3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CBCA9D-996D-4273-B005-1E543165FF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96591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Group 33">
            <a:extLst>
              <a:ext uri="{FF2B5EF4-FFF2-40B4-BE49-F238E27FC236}">
                <a16:creationId xmlns:a16="http://schemas.microsoft.com/office/drawing/2014/main" id="{917926EC-4DDB-4F7B-ABA0-51CC014C4F3E}"/>
              </a:ext>
            </a:extLst>
          </p:cNvPr>
          <p:cNvGrpSpPr/>
          <p:nvPr/>
        </p:nvGrpSpPr>
        <p:grpSpPr>
          <a:xfrm>
            <a:off x="839843" y="1334185"/>
            <a:ext cx="10020321" cy="3559829"/>
            <a:chOff x="1399241" y="1624642"/>
            <a:chExt cx="10020321" cy="3559829"/>
          </a:xfrm>
        </p:grpSpPr>
        <p:grpSp>
          <p:nvGrpSpPr>
            <p:cNvPr id="19" name="Group 18">
              <a:extLst>
                <a:ext uri="{FF2B5EF4-FFF2-40B4-BE49-F238E27FC236}">
                  <a16:creationId xmlns:a16="http://schemas.microsoft.com/office/drawing/2014/main" id="{F9790175-8B43-4EFE-97D1-CB5FB027B785}"/>
                </a:ext>
              </a:extLst>
            </p:cNvPr>
            <p:cNvGrpSpPr/>
            <p:nvPr/>
          </p:nvGrpSpPr>
          <p:grpSpPr>
            <a:xfrm>
              <a:off x="1435100" y="2325220"/>
              <a:ext cx="9727204" cy="2207559"/>
              <a:chOff x="1155700" y="3933197"/>
              <a:chExt cx="9727204" cy="2207559"/>
            </a:xfrm>
          </p:grpSpPr>
          <p:sp>
            <p:nvSpPr>
              <p:cNvPr id="5" name="Arrow: Pentagon 4">
                <a:extLst>
                  <a:ext uri="{FF2B5EF4-FFF2-40B4-BE49-F238E27FC236}">
                    <a16:creationId xmlns:a16="http://schemas.microsoft.com/office/drawing/2014/main" id="{7CC7C182-D0C4-4373-AB35-A778239D51BF}"/>
                  </a:ext>
                </a:extLst>
              </p:cNvPr>
              <p:cNvSpPr/>
              <p:nvPr/>
            </p:nvSpPr>
            <p:spPr>
              <a:xfrm>
                <a:off x="1155700" y="3936254"/>
                <a:ext cx="2628900" cy="2204501"/>
              </a:xfrm>
              <a:prstGeom prst="homePlate">
                <a:avLst/>
              </a:prstGeom>
              <a:solidFill>
                <a:srgbClr val="F5F8FB">
                  <a:alpha val="89804"/>
                </a:srgbClr>
              </a:solidFill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en-GB" sz="14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6E4CA9D6-6BCF-4451-BB3E-ECBDDA2AA04B}"/>
                  </a:ext>
                </a:extLst>
              </p:cNvPr>
              <p:cNvSpPr txBox="1"/>
              <p:nvPr/>
            </p:nvSpPr>
            <p:spPr>
              <a:xfrm>
                <a:off x="1155700" y="3955542"/>
                <a:ext cx="2286000" cy="218521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GB" sz="1600" b="1" dirty="0">
                    <a:solidFill>
                      <a:schemeClr val="tx1"/>
                    </a:solidFill>
                  </a:rPr>
                  <a:t>1st phase </a:t>
                </a:r>
              </a:p>
              <a:p>
                <a:r>
                  <a:rPr lang="en-GB" sz="1600" b="1" dirty="0">
                    <a:solidFill>
                      <a:schemeClr val="tx1"/>
                    </a:solidFill>
                  </a:rPr>
                  <a:t>(M1-M6)</a:t>
                </a:r>
              </a:p>
              <a:p>
                <a:endParaRPr lang="en-GB" sz="800" b="1" dirty="0">
                  <a:solidFill>
                    <a:schemeClr val="tx1"/>
                  </a:solidFill>
                </a:endParaRPr>
              </a:p>
              <a:p>
                <a:pPr marL="177800" indent="-177800">
                  <a:buFont typeface="Arial" panose="020B0604020202020204" pitchFamily="34" charset="0"/>
                  <a:buChar char="•"/>
                </a:pPr>
                <a:r>
                  <a:rPr lang="en-GB" sz="1600" dirty="0">
                    <a:solidFill>
                      <a:schemeClr val="tx1"/>
                    </a:solidFill>
                  </a:rPr>
                  <a:t>Communication and Dissemination strategy</a:t>
                </a:r>
              </a:p>
              <a:p>
                <a:pPr marL="177800" indent="-177800">
                  <a:buFont typeface="Arial" panose="020B0604020202020204" pitchFamily="34" charset="0"/>
                  <a:buChar char="•"/>
                </a:pPr>
                <a:r>
                  <a:rPr lang="en-GB" sz="1600" dirty="0">
                    <a:solidFill>
                      <a:schemeClr val="tx1"/>
                    </a:solidFill>
                  </a:rPr>
                  <a:t>Setup of internal communication channels </a:t>
                </a:r>
              </a:p>
              <a:p>
                <a:pPr marL="177800" indent="-177800">
                  <a:buFont typeface="Arial" panose="020B0604020202020204" pitchFamily="34" charset="0"/>
                  <a:buChar char="•"/>
                </a:pPr>
                <a:r>
                  <a:rPr lang="en-GB" sz="1600" dirty="0">
                    <a:solidFill>
                      <a:schemeClr val="tx1"/>
                    </a:solidFill>
                  </a:rPr>
                  <a:t>Project identity </a:t>
                </a:r>
              </a:p>
            </p:txBody>
          </p:sp>
          <p:sp>
            <p:nvSpPr>
              <p:cNvPr id="9" name="Arrow: Chevron 8">
                <a:extLst>
                  <a:ext uri="{FF2B5EF4-FFF2-40B4-BE49-F238E27FC236}">
                    <a16:creationId xmlns:a16="http://schemas.microsoft.com/office/drawing/2014/main" id="{4676A55E-8A26-40BC-B598-0B11DC44E35E}"/>
                  </a:ext>
                </a:extLst>
              </p:cNvPr>
              <p:cNvSpPr/>
              <p:nvPr/>
            </p:nvSpPr>
            <p:spPr>
              <a:xfrm>
                <a:off x="2933700" y="3936255"/>
                <a:ext cx="3327400" cy="2204500"/>
              </a:xfrm>
              <a:prstGeom prst="chevron">
                <a:avLst/>
              </a:prstGeom>
              <a:solidFill>
                <a:srgbClr val="D6E2F0"/>
              </a:solidFill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tx1"/>
                  </a:solidFill>
                </a:endParaRPr>
              </a:p>
            </p:txBody>
          </p:sp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4C182D0C-385A-41AB-9472-E2D7D8BD05AC}"/>
                  </a:ext>
                </a:extLst>
              </p:cNvPr>
              <p:cNvSpPr txBox="1"/>
              <p:nvPr/>
            </p:nvSpPr>
            <p:spPr>
              <a:xfrm>
                <a:off x="3811127" y="3955542"/>
                <a:ext cx="2307167" cy="218521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GB" sz="1600" b="1" dirty="0"/>
                  <a:t>2nd</a:t>
                </a:r>
                <a:r>
                  <a:rPr lang="en-GB" sz="1600" b="1" dirty="0">
                    <a:solidFill>
                      <a:schemeClr val="tx1"/>
                    </a:solidFill>
                  </a:rPr>
                  <a:t> phase </a:t>
                </a:r>
              </a:p>
              <a:p>
                <a:r>
                  <a:rPr lang="en-GB" sz="1600" b="1" dirty="0">
                    <a:solidFill>
                      <a:schemeClr val="tx1"/>
                    </a:solidFill>
                  </a:rPr>
                  <a:t>(M6-M12)</a:t>
                </a:r>
              </a:p>
              <a:p>
                <a:endParaRPr lang="en-GB" sz="800" b="1" dirty="0">
                  <a:solidFill>
                    <a:schemeClr val="tx1"/>
                  </a:solidFill>
                </a:endParaRPr>
              </a:p>
              <a:p>
                <a:pPr marL="177800" indent="-177800">
                  <a:buFont typeface="Arial" panose="020B0604020202020204" pitchFamily="34" charset="0"/>
                  <a:buChar char="•"/>
                </a:pPr>
                <a:r>
                  <a:rPr lang="en-GB" sz="1600" dirty="0">
                    <a:solidFill>
                      <a:schemeClr val="tx1"/>
                    </a:solidFill>
                  </a:rPr>
                  <a:t>Development of communication and dissemination tools</a:t>
                </a:r>
              </a:p>
              <a:p>
                <a:pPr marL="177800" indent="-177800">
                  <a:buFont typeface="Arial" panose="020B0604020202020204" pitchFamily="34" charset="0"/>
                  <a:buChar char="•"/>
                </a:pPr>
                <a:r>
                  <a:rPr lang="en-GB" sz="1600" dirty="0">
                    <a:solidFill>
                      <a:schemeClr val="tx1"/>
                    </a:solidFill>
                  </a:rPr>
                  <a:t>Awareness raising activities</a:t>
                </a:r>
              </a:p>
              <a:p>
                <a:pPr marL="177800" indent="-177800">
                  <a:buFont typeface="Arial" panose="020B0604020202020204" pitchFamily="34" charset="0"/>
                  <a:buChar char="•"/>
                </a:pPr>
                <a:r>
                  <a:rPr lang="en-GB" sz="1600" dirty="0"/>
                  <a:t>New contacts</a:t>
                </a:r>
                <a:endParaRPr lang="en-GB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2" name="Arrow: Chevron 11">
                <a:extLst>
                  <a:ext uri="{FF2B5EF4-FFF2-40B4-BE49-F238E27FC236}">
                    <a16:creationId xmlns:a16="http://schemas.microsoft.com/office/drawing/2014/main" id="{01B87FB8-AFFB-476C-A02E-CB5328498473}"/>
                  </a:ext>
                </a:extLst>
              </p:cNvPr>
              <p:cNvSpPr/>
              <p:nvPr/>
            </p:nvSpPr>
            <p:spPr>
              <a:xfrm>
                <a:off x="5118102" y="3936255"/>
                <a:ext cx="3326400" cy="2204500"/>
              </a:xfrm>
              <a:prstGeom prst="chevron">
                <a:avLst/>
              </a:prstGeom>
              <a:solidFill>
                <a:srgbClr val="B3C9E3"/>
              </a:solidFill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tx1"/>
                  </a:solidFill>
                </a:endParaRPr>
              </a:p>
            </p:txBody>
          </p:sp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051B9AA7-F689-4BB2-A247-FF28AA40104C}"/>
                  </a:ext>
                </a:extLst>
              </p:cNvPr>
              <p:cNvSpPr txBox="1"/>
              <p:nvPr/>
            </p:nvSpPr>
            <p:spPr>
              <a:xfrm>
                <a:off x="6000750" y="3955541"/>
                <a:ext cx="1888065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endParaRPr lang="en-GB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078C89DC-0B40-4C64-A8A5-8430DB281140}"/>
                  </a:ext>
                </a:extLst>
              </p:cNvPr>
              <p:cNvSpPr txBox="1"/>
              <p:nvPr/>
            </p:nvSpPr>
            <p:spPr>
              <a:xfrm>
                <a:off x="6063190" y="3936254"/>
                <a:ext cx="1914526" cy="206210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GB" sz="1600" b="1" dirty="0"/>
                  <a:t>3rd</a:t>
                </a:r>
                <a:r>
                  <a:rPr lang="en-GB" sz="1600" b="1" dirty="0">
                    <a:solidFill>
                      <a:schemeClr val="tx1"/>
                    </a:solidFill>
                  </a:rPr>
                  <a:t> phase </a:t>
                </a:r>
              </a:p>
              <a:p>
                <a:r>
                  <a:rPr lang="en-GB" sz="1600" b="1" dirty="0">
                    <a:solidFill>
                      <a:schemeClr val="tx1"/>
                    </a:solidFill>
                  </a:rPr>
                  <a:t>(M12-M30)</a:t>
                </a:r>
              </a:p>
              <a:p>
                <a:endParaRPr lang="en-GB" sz="800" b="1" dirty="0">
                  <a:solidFill>
                    <a:schemeClr val="tx1"/>
                  </a:solidFill>
                </a:endParaRPr>
              </a:p>
              <a:p>
                <a:pPr marL="177800" indent="-177800">
                  <a:buFont typeface="Arial" panose="020B0604020202020204" pitchFamily="34" charset="0"/>
                  <a:buChar char="•"/>
                </a:pPr>
                <a:r>
                  <a:rPr lang="en-GB" sz="1600" dirty="0">
                    <a:solidFill>
                      <a:schemeClr val="tx1"/>
                    </a:solidFill>
                  </a:rPr>
                  <a:t>Enhancing project visibility </a:t>
                </a:r>
              </a:p>
              <a:p>
                <a:endParaRPr lang="en-GB" sz="400" dirty="0">
                  <a:solidFill>
                    <a:schemeClr val="tx1"/>
                  </a:solidFill>
                </a:endParaRPr>
              </a:p>
              <a:p>
                <a:pPr marL="177800" indent="-177800">
                  <a:buFont typeface="Arial" panose="020B0604020202020204" pitchFamily="34" charset="0"/>
                  <a:buChar char="•"/>
                </a:pPr>
                <a:r>
                  <a:rPr lang="en-GB" sz="1600" dirty="0">
                    <a:solidFill>
                      <a:schemeClr val="tx1"/>
                    </a:solidFill>
                  </a:rPr>
                  <a:t>Extensive public disclosure of results </a:t>
                </a:r>
              </a:p>
            </p:txBody>
          </p:sp>
          <p:grpSp>
            <p:nvGrpSpPr>
              <p:cNvPr id="18" name="Group 17">
                <a:extLst>
                  <a:ext uri="{FF2B5EF4-FFF2-40B4-BE49-F238E27FC236}">
                    <a16:creationId xmlns:a16="http://schemas.microsoft.com/office/drawing/2014/main" id="{DE8FBDEC-A050-48C3-A6EF-4C7BB01DCC99}"/>
                  </a:ext>
                </a:extLst>
              </p:cNvPr>
              <p:cNvGrpSpPr/>
              <p:nvPr/>
            </p:nvGrpSpPr>
            <p:grpSpPr>
              <a:xfrm>
                <a:off x="7556504" y="3933197"/>
                <a:ext cx="3326400" cy="2204502"/>
                <a:chOff x="7670804" y="3945897"/>
                <a:chExt cx="3326400" cy="2204502"/>
              </a:xfrm>
            </p:grpSpPr>
            <p:sp>
              <p:nvSpPr>
                <p:cNvPr id="16" name="Arrow: Chevron 15">
                  <a:extLst>
                    <a:ext uri="{FF2B5EF4-FFF2-40B4-BE49-F238E27FC236}">
                      <a16:creationId xmlns:a16="http://schemas.microsoft.com/office/drawing/2014/main" id="{A930B267-691B-4B33-B61C-EAC3C34EE82D}"/>
                    </a:ext>
                  </a:extLst>
                </p:cNvPr>
                <p:cNvSpPr/>
                <p:nvPr/>
              </p:nvSpPr>
              <p:spPr>
                <a:xfrm>
                  <a:off x="7670804" y="3945899"/>
                  <a:ext cx="3326400" cy="2204500"/>
                </a:xfrm>
                <a:prstGeom prst="chevron">
                  <a:avLst/>
                </a:prstGeom>
                <a:solidFill>
                  <a:schemeClr val="accent5">
                    <a:lumMod val="75000"/>
                  </a:schemeClr>
                </a:solidFill>
                <a:ln w="381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7" name="TextBox 16">
                  <a:extLst>
                    <a:ext uri="{FF2B5EF4-FFF2-40B4-BE49-F238E27FC236}">
                      <a16:creationId xmlns:a16="http://schemas.microsoft.com/office/drawing/2014/main" id="{DBF73228-2BBF-4BE3-ACE4-47380CBFE619}"/>
                    </a:ext>
                  </a:extLst>
                </p:cNvPr>
                <p:cNvSpPr txBox="1"/>
                <p:nvPr/>
              </p:nvSpPr>
              <p:spPr>
                <a:xfrm>
                  <a:off x="8607487" y="3945897"/>
                  <a:ext cx="2307167" cy="1938992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r>
                    <a:rPr lang="en-GB" sz="1600" b="1" dirty="0">
                      <a:solidFill>
                        <a:schemeClr val="bg1"/>
                      </a:solidFill>
                    </a:rPr>
                    <a:t>4th phase </a:t>
                  </a:r>
                </a:p>
                <a:p>
                  <a:r>
                    <a:rPr lang="en-GB" sz="1600" b="1" dirty="0">
                      <a:solidFill>
                        <a:schemeClr val="bg1"/>
                      </a:solidFill>
                    </a:rPr>
                    <a:t>(M30-M48)</a:t>
                  </a:r>
                </a:p>
                <a:p>
                  <a:endParaRPr lang="en-GB" sz="800" b="1" dirty="0">
                    <a:solidFill>
                      <a:schemeClr val="bg1"/>
                    </a:solidFill>
                  </a:endParaRPr>
                </a:p>
                <a:p>
                  <a:pPr marL="177800" indent="-177800">
                    <a:buFont typeface="Arial" panose="020B0604020202020204" pitchFamily="34" charset="0"/>
                    <a:buChar char="•"/>
                  </a:pPr>
                  <a:r>
                    <a:rPr lang="en-GB" sz="1600" dirty="0">
                      <a:solidFill>
                        <a:schemeClr val="bg1"/>
                      </a:solidFill>
                    </a:rPr>
                    <a:t>Sustainability perspectives</a:t>
                  </a:r>
                </a:p>
                <a:p>
                  <a:pPr marL="177800" indent="-177800">
                    <a:buFont typeface="Arial" panose="020B0604020202020204" pitchFamily="34" charset="0"/>
                    <a:buChar char="•"/>
                  </a:pPr>
                  <a:r>
                    <a:rPr lang="en-GB" sz="1600" dirty="0">
                      <a:solidFill>
                        <a:schemeClr val="bg1"/>
                      </a:solidFill>
                    </a:rPr>
                    <a:t>Utilisation of results in further actives</a:t>
                  </a:r>
                </a:p>
                <a:p>
                  <a:pPr marL="177800" indent="-177800">
                    <a:buFont typeface="Arial" panose="020B0604020202020204" pitchFamily="34" charset="0"/>
                    <a:buChar char="•"/>
                  </a:pPr>
                  <a:r>
                    <a:rPr lang="en-GB" sz="1600" dirty="0">
                      <a:solidFill>
                        <a:schemeClr val="bg1"/>
                      </a:solidFill>
                    </a:rPr>
                    <a:t>Standardisation</a:t>
                  </a:r>
                </a:p>
              </p:txBody>
            </p:sp>
          </p:grpSp>
        </p:grpSp>
        <p:sp>
          <p:nvSpPr>
            <p:cNvPr id="20" name="Arrow: Pentagon 19">
              <a:extLst>
                <a:ext uri="{FF2B5EF4-FFF2-40B4-BE49-F238E27FC236}">
                  <a16:creationId xmlns:a16="http://schemas.microsoft.com/office/drawing/2014/main" id="{8EB41C28-2F11-4A6A-B9D0-2CDB54335B99}"/>
                </a:ext>
              </a:extLst>
            </p:cNvPr>
            <p:cNvSpPr/>
            <p:nvPr/>
          </p:nvSpPr>
          <p:spPr>
            <a:xfrm>
              <a:off x="1435100" y="1627697"/>
              <a:ext cx="2114924" cy="374118"/>
            </a:xfrm>
            <a:prstGeom prst="homePlate">
              <a:avLst/>
            </a:prstGeom>
            <a:solidFill>
              <a:srgbClr val="F5F8FB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000" b="1" dirty="0">
                  <a:solidFill>
                    <a:srgbClr val="325886"/>
                  </a:solidFill>
                </a:rPr>
                <a:t>Planning</a:t>
              </a:r>
              <a:r>
                <a:rPr lang="en-GB" sz="2000" dirty="0">
                  <a:solidFill>
                    <a:schemeClr val="tx1"/>
                  </a:solidFill>
                </a:rPr>
                <a:t> </a:t>
              </a:r>
            </a:p>
          </p:txBody>
        </p:sp>
        <p:sp>
          <p:nvSpPr>
            <p:cNvPr id="23" name="Arrow: Chevron 22">
              <a:extLst>
                <a:ext uri="{FF2B5EF4-FFF2-40B4-BE49-F238E27FC236}">
                  <a16:creationId xmlns:a16="http://schemas.microsoft.com/office/drawing/2014/main" id="{9607D85C-9225-4DFD-B555-F4F0E33A4D79}"/>
                </a:ext>
              </a:extLst>
            </p:cNvPr>
            <p:cNvSpPr/>
            <p:nvPr/>
          </p:nvSpPr>
          <p:spPr>
            <a:xfrm>
              <a:off x="3550024" y="1627698"/>
              <a:ext cx="4618190" cy="374118"/>
            </a:xfrm>
            <a:prstGeom prst="chevron">
              <a:avLst/>
            </a:prstGeom>
            <a:gradFill flip="none" rotWithShape="1">
              <a:gsLst>
                <a:gs pos="0">
                  <a:srgbClr val="D6E2F0"/>
                </a:gs>
                <a:gs pos="100000">
                  <a:srgbClr val="B3C9E3"/>
                </a:gs>
              </a:gsLst>
              <a:lin ang="0" scaled="1"/>
              <a:tileRect/>
            </a:gra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srgbClr val="325886"/>
                  </a:solidFill>
                </a:rPr>
                <a:t>Implementation &amp; Monitoring </a:t>
              </a:r>
            </a:p>
          </p:txBody>
        </p:sp>
        <p:sp>
          <p:nvSpPr>
            <p:cNvPr id="24" name="Arrow: Chevron 23">
              <a:extLst>
                <a:ext uri="{FF2B5EF4-FFF2-40B4-BE49-F238E27FC236}">
                  <a16:creationId xmlns:a16="http://schemas.microsoft.com/office/drawing/2014/main" id="{BD196442-71A9-48C3-9AC2-052B14F23624}"/>
                </a:ext>
              </a:extLst>
            </p:cNvPr>
            <p:cNvSpPr/>
            <p:nvPr/>
          </p:nvSpPr>
          <p:spPr>
            <a:xfrm>
              <a:off x="8168214" y="1624642"/>
              <a:ext cx="3251348" cy="382938"/>
            </a:xfrm>
            <a:prstGeom prst="chevron">
              <a:avLst/>
            </a:prstGeom>
            <a:solidFill>
              <a:schemeClr val="accent5">
                <a:lumMod val="75000"/>
              </a:schemeClr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schemeClr val="bg1"/>
                  </a:solidFill>
                </a:rPr>
                <a:t>Sustainability</a:t>
              </a:r>
              <a:r>
                <a:rPr lang="en-GB" b="1" dirty="0">
                  <a:solidFill>
                    <a:srgbClr val="F5F8FB"/>
                  </a:solidFill>
                </a:rPr>
                <a:t> </a:t>
              </a:r>
            </a:p>
          </p:txBody>
        </p:sp>
        <p:sp>
          <p:nvSpPr>
            <p:cNvPr id="25" name="Arrow: Right 24">
              <a:extLst>
                <a:ext uri="{FF2B5EF4-FFF2-40B4-BE49-F238E27FC236}">
                  <a16:creationId xmlns:a16="http://schemas.microsoft.com/office/drawing/2014/main" id="{D2C5D268-4780-499E-9B3D-92761ED0E66F}"/>
                </a:ext>
              </a:extLst>
            </p:cNvPr>
            <p:cNvSpPr/>
            <p:nvPr/>
          </p:nvSpPr>
          <p:spPr>
            <a:xfrm>
              <a:off x="4356847" y="4782064"/>
              <a:ext cx="4507453" cy="281595"/>
            </a:xfrm>
            <a:prstGeom prst="rightArrow">
              <a:avLst/>
            </a:prstGeom>
            <a:solidFill>
              <a:srgbClr val="C9DCF3"/>
            </a:solidFill>
            <a:ln w="28575">
              <a:solidFill>
                <a:srgbClr val="32588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6" name="Arrow: Right 25">
              <a:extLst>
                <a:ext uri="{FF2B5EF4-FFF2-40B4-BE49-F238E27FC236}">
                  <a16:creationId xmlns:a16="http://schemas.microsoft.com/office/drawing/2014/main" id="{DFAEB782-BB94-4068-8D62-E08095471EEE}"/>
                </a:ext>
              </a:extLst>
            </p:cNvPr>
            <p:cNvSpPr/>
            <p:nvPr/>
          </p:nvSpPr>
          <p:spPr>
            <a:xfrm>
              <a:off x="8950362" y="4782064"/>
              <a:ext cx="2469200" cy="281595"/>
            </a:xfrm>
            <a:prstGeom prst="rightArrow">
              <a:avLst/>
            </a:prstGeom>
            <a:solidFill>
              <a:srgbClr val="C9DCF3"/>
            </a:solidFill>
            <a:ln w="28575">
              <a:solidFill>
                <a:srgbClr val="32588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0" name="Arrow: Right 29">
              <a:extLst>
                <a:ext uri="{FF2B5EF4-FFF2-40B4-BE49-F238E27FC236}">
                  <a16:creationId xmlns:a16="http://schemas.microsoft.com/office/drawing/2014/main" id="{FEBA7255-A19B-4457-955A-62F32E17C196}"/>
                </a:ext>
              </a:extLst>
            </p:cNvPr>
            <p:cNvSpPr/>
            <p:nvPr/>
          </p:nvSpPr>
          <p:spPr>
            <a:xfrm>
              <a:off x="1399241" y="4782064"/>
              <a:ext cx="2871545" cy="281595"/>
            </a:xfrm>
            <a:prstGeom prst="rightArrow">
              <a:avLst/>
            </a:prstGeom>
            <a:solidFill>
              <a:srgbClr val="C9DCF3"/>
            </a:solidFill>
            <a:ln w="28575">
              <a:solidFill>
                <a:srgbClr val="32588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CDEDCF2F-53A0-4DFE-9138-74DCC6665DBA}"/>
                </a:ext>
              </a:extLst>
            </p:cNvPr>
            <p:cNvSpPr txBox="1"/>
            <p:nvPr/>
          </p:nvSpPr>
          <p:spPr>
            <a:xfrm>
              <a:off x="2062371" y="4661251"/>
              <a:ext cx="1374357" cy="52322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b="1" dirty="0">
                  <a:solidFill>
                    <a:srgbClr val="325886"/>
                  </a:solidFill>
                </a:rPr>
                <a:t>Communication activities  </a:t>
              </a: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7DB172B5-4951-4647-8088-F3767B11EDA9}"/>
                </a:ext>
              </a:extLst>
            </p:cNvPr>
            <p:cNvSpPr txBox="1"/>
            <p:nvPr/>
          </p:nvSpPr>
          <p:spPr>
            <a:xfrm>
              <a:off x="5225109" y="4661251"/>
              <a:ext cx="2770927" cy="52322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b="1" dirty="0">
                  <a:solidFill>
                    <a:srgbClr val="325886"/>
                  </a:solidFill>
                </a:rPr>
                <a:t>Communication and Dissemination  activities  </a:t>
              </a:r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72E08562-C302-471D-83AB-C4923456EF07}"/>
                </a:ext>
              </a:extLst>
            </p:cNvPr>
            <p:cNvSpPr txBox="1"/>
            <p:nvPr/>
          </p:nvSpPr>
          <p:spPr>
            <a:xfrm>
              <a:off x="9593031" y="4661251"/>
              <a:ext cx="1183862" cy="52322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b="1" dirty="0">
                  <a:solidFill>
                    <a:srgbClr val="325886"/>
                  </a:solidFill>
                </a:rPr>
                <a:t>Exploitation activities 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093195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</TotalTime>
  <Words>72</Words>
  <Application>Microsoft Office PowerPoint</Application>
  <PresentationFormat>Widescreen</PresentationFormat>
  <Paragraphs>30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Eva Bogelund</dc:creator>
  <cp:lastModifiedBy>Eva Bogelund</cp:lastModifiedBy>
  <cp:revision>12</cp:revision>
  <dcterms:created xsi:type="dcterms:W3CDTF">2021-04-28T12:24:34Z</dcterms:created>
  <dcterms:modified xsi:type="dcterms:W3CDTF">2021-04-28T15:10:30Z</dcterms:modified>
</cp:coreProperties>
</file>